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5" d="100"/>
          <a:sy n="55" d="100"/>
        </p:scale>
        <p:origin x="126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04921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Braulio H Gutierrez Roldan</a:t>
            </a:r>
          </a:p>
          <a:p>
            <a:r>
              <a:rPr lang="en-US" dirty="0">
                <a:solidFill>
                  <a:schemeClr val="bg2"/>
                </a:solidFill>
                <a:latin typeface="Abadi" panose="020B0604020104020204" pitchFamily="34" charset="0"/>
                <a:ea typeface="SF Pro" pitchFamily="2" charset="0"/>
                <a:cs typeface="SF Pro" pitchFamily="2" charset="0"/>
              </a:rPr>
              <a:t>21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During the preliminary phase, we conducted an exploratory analysis of the data to establish the labels needed for training our model. This included tallying the frequency of launches from each site as well as documenting the various orbits' occurrences. Furthermore, we synthesized a label for the landing outcome based on the data in the outcome column. The final step involved collating these insights and exporting them into a CSV file for future reference.</a:t>
            </a:r>
          </a:p>
          <a:p>
            <a:r>
              <a:rPr lang="en-US" sz="2200" dirty="0">
                <a:solidFill>
                  <a:schemeClr val="accent3">
                    <a:lumMod val="25000"/>
                  </a:schemeClr>
                </a:solidFill>
                <a:latin typeface="Abadi" panose="020B0604020104020204" pitchFamily="34" charset="0"/>
              </a:rPr>
              <a:t>https://github.com/pigeon0016/FinalDCMod10.git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566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delved into the dataset by crafting visual representations to discern patterns between various elements: we plotted the correlation between the sequence of flights and their respective launch sites, examined the association between payload mass and launch sites, and analyzed the success rates correlated to each type of orbit. Additionally, we investigated the relationship between the flight sequence and orbit types, and charted the annual trends in launch successes to gain deeper insights.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https://github.com/pigeon0016/FinalDCMod10.git</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D06AFE16-D133-81C6-3DD4-F7B1E6861FFD}"/>
              </a:ext>
            </a:extLst>
          </p:cNvPr>
          <p:cNvPicPr>
            <a:picLocks noChangeAspect="1"/>
          </p:cNvPicPr>
          <p:nvPr/>
        </p:nvPicPr>
        <p:blipFill>
          <a:blip r:embed="rId3"/>
          <a:stretch>
            <a:fillRect/>
          </a:stretch>
        </p:blipFill>
        <p:spPr>
          <a:xfrm>
            <a:off x="7448369" y="3752127"/>
            <a:ext cx="3541733" cy="2810719"/>
          </a:xfrm>
          <a:prstGeom prst="rect">
            <a:avLst/>
          </a:prstGeom>
        </p:spPr>
      </p:pic>
      <p:pic>
        <p:nvPicPr>
          <p:cNvPr id="8" name="Picture 7">
            <a:extLst>
              <a:ext uri="{FF2B5EF4-FFF2-40B4-BE49-F238E27FC236}">
                <a16:creationId xmlns:a16="http://schemas.microsoft.com/office/drawing/2014/main" id="{AD88C977-62C0-415D-DA78-B00F0E12C8CE}"/>
              </a:ext>
            </a:extLst>
          </p:cNvPr>
          <p:cNvPicPr>
            <a:picLocks noChangeAspect="1"/>
          </p:cNvPicPr>
          <p:nvPr/>
        </p:nvPicPr>
        <p:blipFill>
          <a:blip r:embed="rId4"/>
          <a:stretch>
            <a:fillRect/>
          </a:stretch>
        </p:blipFill>
        <p:spPr>
          <a:xfrm>
            <a:off x="2585246" y="4430994"/>
            <a:ext cx="3442565" cy="227827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05041"/>
            <a:ext cx="12107119" cy="5285126"/>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seamlessly integrated the SpaceX dataset into a PostgreSQL database directly from our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environment. By employing SQL-based exploratory data analysis (EDA) within the notebook, we were able to derive valuable insights from the dataset. Specifically, we executed SQL queries to uncover unique details such as:</a:t>
            </a:r>
          </a:p>
          <a:p>
            <a:pPr>
              <a:lnSpc>
                <a:spcPct val="100000"/>
              </a:lnSpc>
              <a:spcBef>
                <a:spcPts val="1400"/>
              </a:spcBef>
            </a:pPr>
            <a:r>
              <a:rPr lang="en-US" sz="2200" dirty="0">
                <a:solidFill>
                  <a:schemeClr val="accent3">
                    <a:lumMod val="25000"/>
                  </a:schemeClr>
                </a:solidFill>
                <a:latin typeface="Abadi"/>
              </a:rPr>
              <a:t>    Identifying each distinct launch site involved in the space missions.</a:t>
            </a:r>
          </a:p>
          <a:p>
            <a:pPr>
              <a:lnSpc>
                <a:spcPct val="100000"/>
              </a:lnSpc>
              <a:spcBef>
                <a:spcPts val="1400"/>
              </a:spcBef>
            </a:pPr>
            <a:r>
              <a:rPr lang="en-US" sz="2200" dirty="0">
                <a:solidFill>
                  <a:schemeClr val="accent3">
                    <a:lumMod val="25000"/>
                  </a:schemeClr>
                </a:solidFill>
                <a:latin typeface="Abadi"/>
              </a:rPr>
              <a:t>    Calculating the cumulative payload mass ferried by the boosters on NASA (CRS) missions.</a:t>
            </a:r>
          </a:p>
          <a:p>
            <a:pPr>
              <a:lnSpc>
                <a:spcPct val="100000"/>
              </a:lnSpc>
              <a:spcBef>
                <a:spcPts val="1400"/>
              </a:spcBef>
            </a:pPr>
            <a:r>
              <a:rPr lang="en-US" sz="2200" dirty="0">
                <a:solidFill>
                  <a:schemeClr val="accent3">
                    <a:lumMod val="25000"/>
                  </a:schemeClr>
                </a:solidFill>
                <a:latin typeface="Abadi"/>
              </a:rPr>
              <a:t>    Determining the mean payload mass transported by the Falcon 9 version 1.1 boosters.</a:t>
            </a:r>
          </a:p>
          <a:p>
            <a:pPr>
              <a:lnSpc>
                <a:spcPct val="100000"/>
              </a:lnSpc>
              <a:spcBef>
                <a:spcPts val="1400"/>
              </a:spcBef>
            </a:pPr>
            <a:r>
              <a:rPr lang="en-US" sz="2200" dirty="0">
                <a:solidFill>
                  <a:schemeClr val="accent3">
                    <a:lumMod val="25000"/>
                  </a:schemeClr>
                </a:solidFill>
                <a:latin typeface="Abadi"/>
              </a:rPr>
              <a:t>    Counting the overall successful and unsuccessful mission outcomes.</a:t>
            </a:r>
          </a:p>
          <a:p>
            <a:pPr>
              <a:lnSpc>
                <a:spcPct val="100000"/>
              </a:lnSpc>
              <a:spcBef>
                <a:spcPts val="1400"/>
              </a:spcBef>
            </a:pPr>
            <a:r>
              <a:rPr lang="en-US" sz="2200" dirty="0">
                <a:solidFill>
                  <a:schemeClr val="accent3">
                    <a:lumMod val="25000"/>
                  </a:schemeClr>
                </a:solidFill>
                <a:latin typeface="Abadi"/>
              </a:rPr>
              <a:t>    Listing all unsuccessful landing attempts on drone ships, along with the associated booster versions and the names of the launch sites from which they were deployed.</a:t>
            </a:r>
            <a:endParaRPr lang="en-US" dirty="0"/>
          </a:p>
          <a:p>
            <a:endParaRPr lang="en-US" dirty="0"/>
          </a:p>
          <a:p>
            <a:r>
              <a:rPr lang="en-US" dirty="0"/>
              <a:t>https://github.com/pigeon0016/FinalDCMod10.git</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5687"/>
            <a:ext cx="10515600"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annotated all the launch sites on the folium map, incorporating various map elements like markers, circles, and lines to denote the outcomes of the launches from each site. We categorized launch outcomes into two classes: class 0 for failures and class 1 for successes.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Utilizing color-coded marker clusters, we were able to discern the launch sites with higher success rates. We meticulously measured the distances from each launch site to nearby points of interest. This allowed us to explore questions such as:</a:t>
            </a:r>
          </a:p>
          <a:p>
            <a:pPr>
              <a:lnSpc>
                <a:spcPct val="100000"/>
              </a:lnSpc>
              <a:spcBef>
                <a:spcPts val="1400"/>
              </a:spcBef>
            </a:pPr>
            <a:r>
              <a:rPr lang="en-US" sz="2200" dirty="0">
                <a:solidFill>
                  <a:schemeClr val="accent3">
                    <a:lumMod val="25000"/>
                  </a:schemeClr>
                </a:solidFill>
                <a:latin typeface="Abadi" panose="020B0604020104020204" pitchFamily="34" charset="0"/>
              </a:rPr>
              <a:t>    The proximity of launch sites to railways, highways,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    Whether launch sites maintain a certain distance from populated areas for safety and security reasons.</a:t>
            </a:r>
            <a:endParaRPr lang="en-US" dirty="0"/>
          </a:p>
          <a:p>
            <a:r>
              <a:rPr lang="en-US" sz="2200" dirty="0"/>
              <a:t>https://github.com/pigeon0016/FinalDCMod10.git</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constructed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visualize various aspects of the space missions. This dashboard includes pie charts that display the distribution of total launches from different sites. Additionally, we created scatter plots to illustrate the correlation between launch outcomes and payload mass in kilograms, taking into account the variations across different booster versions.</a:t>
            </a:r>
          </a:p>
          <a:p>
            <a:pPr>
              <a:lnSpc>
                <a:spcPct val="100000"/>
              </a:lnSpc>
              <a:spcBef>
                <a:spcPts val="1400"/>
              </a:spcBef>
            </a:pPr>
            <a:r>
              <a:rPr lang="en-US" sz="2200" dirty="0"/>
              <a:t>https://github.com/pigeon0016/FinalDCMod10.git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initiated our analysis by importing the data utilizing libraries such as NumPy and Pandas. After transforming the dataset, we partitioned it into training and testing subsets for model evaluation. A range of machine learning models were then constructed, and their hyperparameters meticulously optimized with the aid of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Our primary metric to gauge model performance was accuracy. To further refine our models, we applied techniques of feature engineering and algorithm tuning. Through this process, we were able to identify the classification model that delivered the most robust performance.</a:t>
            </a:r>
          </a:p>
          <a:p>
            <a:pPr>
              <a:lnSpc>
                <a:spcPct val="100000"/>
              </a:lnSpc>
              <a:spcBef>
                <a:spcPts val="1400"/>
              </a:spcBef>
            </a:pPr>
            <a:r>
              <a:rPr lang="en-US" sz="2200" dirty="0"/>
              <a:t>https://github.com/pigeon0016/FinalDCMod10.git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074288"/>
            <a:ext cx="10592999" cy="179469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 </a:t>
            </a:r>
            <a:r>
              <a:rPr lang="en-US" sz="2200" dirty="0" err="1">
                <a:solidFill>
                  <a:schemeClr val="accent3">
                    <a:lumMod val="25000"/>
                  </a:schemeClr>
                </a:solidFill>
                <a:latin typeface="Abadi" panose="020B0604020104020204" pitchFamily="34" charset="0"/>
              </a:rPr>
              <a:t>flught</a:t>
            </a:r>
            <a:r>
              <a:rPr lang="en-US" sz="2200" dirty="0">
                <a:solidFill>
                  <a:schemeClr val="accent3">
                    <a:lumMod val="25000"/>
                  </a:schemeClr>
                </a:solidFill>
                <a:latin typeface="Abadi" panose="020B0604020104020204" pitchFamily="34" charset="0"/>
              </a:rPr>
              <a:t> at the launch site has the success rate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0120F75-84F5-E8DF-2D60-5E224C9D9520}"/>
              </a:ext>
            </a:extLst>
          </p:cNvPr>
          <p:cNvPicPr>
            <a:picLocks noChangeAspect="1"/>
          </p:cNvPicPr>
          <p:nvPr/>
        </p:nvPicPr>
        <p:blipFill>
          <a:blip r:embed="rId3"/>
          <a:stretch>
            <a:fillRect/>
          </a:stretch>
        </p:blipFill>
        <p:spPr>
          <a:xfrm>
            <a:off x="770011" y="1604010"/>
            <a:ext cx="10278450" cy="220406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677473"/>
            <a:ext cx="10885877" cy="22038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VAFB SLC </a:t>
            </a:r>
            <a:r>
              <a:rPr lang="en-US" sz="2200" dirty="0" err="1">
                <a:solidFill>
                  <a:schemeClr val="accent3">
                    <a:lumMod val="25000"/>
                  </a:schemeClr>
                </a:solidFill>
                <a:latin typeface="Abadi" panose="020B0604020104020204" pitchFamily="34" charset="0"/>
              </a:rPr>
              <a:t>launchstite</a:t>
            </a:r>
            <a:r>
              <a:rPr lang="en-US" sz="2200" dirty="0">
                <a:solidFill>
                  <a:schemeClr val="accent3">
                    <a:lumMod val="25000"/>
                  </a:schemeClr>
                </a:solidFill>
                <a:latin typeface="Abadi" panose="020B0604020104020204" pitchFamily="34" charset="0"/>
              </a:rPr>
              <a:t> there are no rockets for </a:t>
            </a:r>
            <a:r>
              <a:rPr lang="en-US" sz="2200" dirty="0" err="1">
                <a:solidFill>
                  <a:schemeClr val="accent3">
                    <a:lumMod val="25000"/>
                  </a:schemeClr>
                </a:solidFill>
                <a:latin typeface="Abadi" panose="020B0604020104020204" pitchFamily="34" charset="0"/>
              </a:rPr>
              <a:t>heavypayload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23D9EEB-36A3-D669-BBFF-85D202AED92E}"/>
              </a:ext>
            </a:extLst>
          </p:cNvPr>
          <p:cNvPicPr>
            <a:picLocks noChangeAspect="1"/>
          </p:cNvPicPr>
          <p:nvPr/>
        </p:nvPicPr>
        <p:blipFill>
          <a:blip r:embed="rId3"/>
          <a:stretch>
            <a:fillRect/>
          </a:stretch>
        </p:blipFill>
        <p:spPr>
          <a:xfrm>
            <a:off x="536112" y="1350380"/>
            <a:ext cx="10885877" cy="23270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ESL1 </a:t>
            </a:r>
            <a:r>
              <a:rPr lang="en-US" sz="2200" dirty="0" err="1">
                <a:solidFill>
                  <a:schemeClr val="accent3">
                    <a:lumMod val="25000"/>
                  </a:schemeClr>
                </a:solidFill>
                <a:latin typeface="Abadi" panose="020B0604020104020204" pitchFamily="34" charset="0"/>
              </a:rPr>
              <a:t>sso</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heo</a:t>
            </a:r>
            <a:r>
              <a:rPr lang="en-US" sz="2200" dirty="0">
                <a:solidFill>
                  <a:schemeClr val="accent3">
                    <a:lumMod val="25000"/>
                  </a:schemeClr>
                </a:solidFill>
                <a:latin typeface="Abadi" panose="020B0604020104020204" pitchFamily="34" charset="0"/>
              </a:rPr>
              <a:t> has the best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BD6963C-3DB6-4DD4-1153-0EE5023699BE}"/>
              </a:ext>
            </a:extLst>
          </p:cNvPr>
          <p:cNvPicPr>
            <a:picLocks noChangeAspect="1"/>
          </p:cNvPicPr>
          <p:nvPr/>
        </p:nvPicPr>
        <p:blipFill>
          <a:blip r:embed="rId3"/>
          <a:stretch>
            <a:fillRect/>
          </a:stretch>
        </p:blipFill>
        <p:spPr>
          <a:xfrm>
            <a:off x="5387472" y="1525695"/>
            <a:ext cx="6162675" cy="49244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754494"/>
            <a:ext cx="10249088" cy="2126849"/>
          </a:xfrm>
          <a:prstGeom prst="rect">
            <a:avLst/>
          </a:prstGeom>
        </p:spPr>
        <p:txBody>
          <a:bodyPr>
            <a:normAutofit/>
          </a:bodyPr>
          <a:lstStyle/>
          <a:p>
            <a:pPr>
              <a:lnSpc>
                <a:spcPct val="100000"/>
              </a:lnSpc>
              <a:spcBef>
                <a:spcPts val="1400"/>
              </a:spcBef>
            </a:pPr>
            <a:r>
              <a:rPr lang="en-US" sz="1600" dirty="0"/>
              <a:t>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EB9C09D-EEBF-F665-F0E5-F1E49589904D}"/>
              </a:ext>
            </a:extLst>
          </p:cNvPr>
          <p:cNvPicPr>
            <a:picLocks noChangeAspect="1"/>
          </p:cNvPicPr>
          <p:nvPr/>
        </p:nvPicPr>
        <p:blipFill>
          <a:blip r:embed="rId3"/>
          <a:stretch>
            <a:fillRect/>
          </a:stretch>
        </p:blipFill>
        <p:spPr>
          <a:xfrm>
            <a:off x="466725" y="1415005"/>
            <a:ext cx="10966560" cy="212684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085862"/>
            <a:ext cx="10885695" cy="1783125"/>
          </a:xfrm>
          <a:prstGeom prst="rect">
            <a:avLst/>
          </a:prstGeom>
        </p:spPr>
        <p:txBody>
          <a:bodyPr>
            <a:normAutofit/>
          </a:bodyPr>
          <a:lstStyle/>
          <a:p>
            <a:pPr>
              <a:lnSpc>
                <a:spcPct val="100000"/>
              </a:lnSpc>
              <a:spcBef>
                <a:spcPts val="1400"/>
              </a:spcBef>
            </a:pPr>
            <a:r>
              <a:rPr lang="en-US" sz="1600" dirty="0"/>
              <a:t>With heavy payloads the successful landing or positive landing rate are more for </a:t>
            </a:r>
            <a:r>
              <a:rPr lang="en-US" sz="1600" dirty="0" err="1"/>
              <a:t>Polar,LEO</a:t>
            </a:r>
            <a:r>
              <a:rPr lang="en-US" sz="1600" dirty="0"/>
              <a:t> and ISS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12FD190-E624-AF59-4CD0-A436637EC8DE}"/>
              </a:ext>
            </a:extLst>
          </p:cNvPr>
          <p:cNvPicPr>
            <a:picLocks noChangeAspect="1"/>
          </p:cNvPicPr>
          <p:nvPr/>
        </p:nvPicPr>
        <p:blipFill>
          <a:blip r:embed="rId3"/>
          <a:stretch>
            <a:fillRect/>
          </a:stretch>
        </p:blipFill>
        <p:spPr>
          <a:xfrm>
            <a:off x="418254" y="1419225"/>
            <a:ext cx="11341623" cy="250847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1600" dirty="0"/>
              <a:t>the success rate since 2013 kept increasing till 2017 (stable in 2014) and after 2015 it started increasing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557C787-8D09-EA8B-A6C5-81781464FA54}"/>
              </a:ext>
            </a:extLst>
          </p:cNvPr>
          <p:cNvPicPr>
            <a:picLocks noChangeAspect="1"/>
          </p:cNvPicPr>
          <p:nvPr/>
        </p:nvPicPr>
        <p:blipFill>
          <a:blip r:embed="rId3"/>
          <a:stretch>
            <a:fillRect/>
          </a:stretch>
        </p:blipFill>
        <p:spPr>
          <a:xfrm>
            <a:off x="5581180" y="1441047"/>
            <a:ext cx="6141805" cy="414952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06A1DEE-4B07-C6B8-6E11-538F6E4D3D8E}"/>
              </a:ext>
            </a:extLst>
          </p:cNvPr>
          <p:cNvPicPr>
            <a:picLocks noChangeAspect="1"/>
          </p:cNvPicPr>
          <p:nvPr/>
        </p:nvPicPr>
        <p:blipFill>
          <a:blip r:embed="rId3"/>
          <a:stretch>
            <a:fillRect/>
          </a:stretch>
        </p:blipFill>
        <p:spPr>
          <a:xfrm>
            <a:off x="770011" y="1391373"/>
            <a:ext cx="7667933" cy="3267435"/>
          </a:xfrm>
          <a:prstGeom prst="rect">
            <a:avLst/>
          </a:prstGeom>
        </p:spPr>
      </p:pic>
      <p:sp>
        <p:nvSpPr>
          <p:cNvPr id="7" name="TextBox 6">
            <a:extLst>
              <a:ext uri="{FF2B5EF4-FFF2-40B4-BE49-F238E27FC236}">
                <a16:creationId xmlns:a16="http://schemas.microsoft.com/office/drawing/2014/main" id="{DA240289-96BD-9320-DAD7-19BF8BEDDDBA}"/>
              </a:ext>
            </a:extLst>
          </p:cNvPr>
          <p:cNvSpPr txBox="1"/>
          <p:nvPr/>
        </p:nvSpPr>
        <p:spPr>
          <a:xfrm>
            <a:off x="8714772" y="2002420"/>
            <a:ext cx="2900859" cy="369332"/>
          </a:xfrm>
          <a:prstGeom prst="rect">
            <a:avLst/>
          </a:prstGeom>
          <a:noFill/>
        </p:spPr>
        <p:txBody>
          <a:bodyPr wrap="none" rtlCol="0">
            <a:spAutoFit/>
          </a:bodyPr>
          <a:lstStyle/>
          <a:p>
            <a:r>
              <a:rPr lang="en-US" dirty="0"/>
              <a:t>All the sites names using SQL</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B694B71-757C-786B-0EBD-85CBB70E388B}"/>
              </a:ext>
            </a:extLst>
          </p:cNvPr>
          <p:cNvPicPr>
            <a:picLocks noChangeAspect="1"/>
          </p:cNvPicPr>
          <p:nvPr/>
        </p:nvPicPr>
        <p:blipFill>
          <a:blip r:embed="rId3"/>
          <a:stretch>
            <a:fillRect/>
          </a:stretch>
        </p:blipFill>
        <p:spPr>
          <a:xfrm>
            <a:off x="238124" y="1422400"/>
            <a:ext cx="11225763" cy="475456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558A254-AF1F-1E0D-E477-A711A8E5C1DB}"/>
              </a:ext>
            </a:extLst>
          </p:cNvPr>
          <p:cNvPicPr>
            <a:picLocks noChangeAspect="1"/>
          </p:cNvPicPr>
          <p:nvPr/>
        </p:nvPicPr>
        <p:blipFill>
          <a:blip r:embed="rId3"/>
          <a:stretch>
            <a:fillRect/>
          </a:stretch>
        </p:blipFill>
        <p:spPr>
          <a:xfrm>
            <a:off x="434652" y="1575377"/>
            <a:ext cx="10912517" cy="34364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7EBFB4B-DDBD-AB0D-E1BE-214E129AEEF1}"/>
              </a:ext>
            </a:extLst>
          </p:cNvPr>
          <p:cNvPicPr>
            <a:picLocks noChangeAspect="1"/>
          </p:cNvPicPr>
          <p:nvPr/>
        </p:nvPicPr>
        <p:blipFill>
          <a:blip r:embed="rId3"/>
          <a:stretch>
            <a:fillRect/>
          </a:stretch>
        </p:blipFill>
        <p:spPr>
          <a:xfrm>
            <a:off x="293164" y="1575377"/>
            <a:ext cx="11226032" cy="27535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9D176DF6-564C-A475-29C2-35451D27E0BA}"/>
              </a:ext>
            </a:extLst>
          </p:cNvPr>
          <p:cNvPicPr>
            <a:picLocks noChangeAspect="1"/>
          </p:cNvPicPr>
          <p:nvPr/>
        </p:nvPicPr>
        <p:blipFill>
          <a:blip r:embed="rId3"/>
          <a:stretch>
            <a:fillRect/>
          </a:stretch>
        </p:blipFill>
        <p:spPr>
          <a:xfrm>
            <a:off x="876110" y="1442583"/>
            <a:ext cx="9639489" cy="384506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C8B5579-00F8-119E-25B1-9F85B4EACE2C}"/>
              </a:ext>
            </a:extLst>
          </p:cNvPr>
          <p:cNvPicPr>
            <a:picLocks noChangeAspect="1"/>
          </p:cNvPicPr>
          <p:nvPr/>
        </p:nvPicPr>
        <p:blipFill>
          <a:blip r:embed="rId3"/>
          <a:stretch>
            <a:fillRect/>
          </a:stretch>
        </p:blipFill>
        <p:spPr>
          <a:xfrm>
            <a:off x="630150" y="1464495"/>
            <a:ext cx="8084622" cy="553882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CE6C7B48-3024-400D-7439-7E66B5444A3B}"/>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 typeface="Courier New" panose="02070309020205020404" pitchFamily="49" charset="0"/>
              <a:buChar char="o"/>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AF2FA04-E77E-2FA2-7B33-A5B88754F440}"/>
              </a:ext>
            </a:extLst>
          </p:cNvPr>
          <p:cNvPicPr>
            <a:picLocks noChangeAspect="1"/>
          </p:cNvPicPr>
          <p:nvPr/>
        </p:nvPicPr>
        <p:blipFill>
          <a:blip r:embed="rId3"/>
          <a:stretch>
            <a:fillRect/>
          </a:stretch>
        </p:blipFill>
        <p:spPr>
          <a:xfrm>
            <a:off x="606525" y="1687225"/>
            <a:ext cx="10034651" cy="376445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4955E92-1AEE-F85E-9EDA-77A5E444907E}"/>
              </a:ext>
            </a:extLst>
          </p:cNvPr>
          <p:cNvPicPr>
            <a:picLocks noChangeAspect="1"/>
          </p:cNvPicPr>
          <p:nvPr/>
        </p:nvPicPr>
        <p:blipFill>
          <a:blip r:embed="rId3"/>
          <a:stretch>
            <a:fillRect/>
          </a:stretch>
        </p:blipFill>
        <p:spPr>
          <a:xfrm>
            <a:off x="409574" y="1500981"/>
            <a:ext cx="10106025" cy="50006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A4ECDBB-97DC-AD5C-8A8D-28AD52B7D167}"/>
              </a:ext>
            </a:extLst>
          </p:cNvPr>
          <p:cNvPicPr>
            <a:picLocks noChangeAspect="1"/>
          </p:cNvPicPr>
          <p:nvPr/>
        </p:nvPicPr>
        <p:blipFill>
          <a:blip r:embed="rId3"/>
          <a:stretch>
            <a:fillRect/>
          </a:stretch>
        </p:blipFill>
        <p:spPr>
          <a:xfrm>
            <a:off x="661746" y="1575377"/>
            <a:ext cx="10220325" cy="36576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1097050-7E36-33BD-0571-D6E43B39C731}"/>
              </a:ext>
            </a:extLst>
          </p:cNvPr>
          <p:cNvPicPr>
            <a:picLocks noChangeAspect="1"/>
          </p:cNvPicPr>
          <p:nvPr/>
        </p:nvPicPr>
        <p:blipFill>
          <a:blip r:embed="rId3"/>
          <a:stretch>
            <a:fillRect/>
          </a:stretch>
        </p:blipFill>
        <p:spPr>
          <a:xfrm>
            <a:off x="770010" y="1365886"/>
            <a:ext cx="10420350" cy="43815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3CD5513B-4ACC-EBE0-6AD7-47E1EEB261FF}"/>
              </a:ext>
            </a:extLst>
          </p:cNvPr>
          <p:cNvPicPr>
            <a:picLocks noChangeAspect="1"/>
          </p:cNvPicPr>
          <p:nvPr/>
        </p:nvPicPr>
        <p:blipFill>
          <a:blip r:embed="rId3"/>
          <a:stretch>
            <a:fillRect/>
          </a:stretch>
        </p:blipFill>
        <p:spPr>
          <a:xfrm>
            <a:off x="734028" y="1453572"/>
            <a:ext cx="9960980" cy="488383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4" name="Picture 3">
            <a:extLst>
              <a:ext uri="{FF2B5EF4-FFF2-40B4-BE49-F238E27FC236}">
                <a16:creationId xmlns:a16="http://schemas.microsoft.com/office/drawing/2014/main" id="{A3AA8632-FC89-86B7-38C7-F6BB32967404}"/>
              </a:ext>
            </a:extLst>
          </p:cNvPr>
          <p:cNvPicPr>
            <a:picLocks noChangeAspect="1"/>
          </p:cNvPicPr>
          <p:nvPr/>
        </p:nvPicPr>
        <p:blipFill>
          <a:blip r:embed="rId3"/>
          <a:stretch>
            <a:fillRect/>
          </a:stretch>
        </p:blipFill>
        <p:spPr>
          <a:xfrm>
            <a:off x="668257" y="1590675"/>
            <a:ext cx="2105025" cy="1838325"/>
          </a:xfrm>
          <a:prstGeom prst="rect">
            <a:avLst/>
          </a:prstGeom>
        </p:spPr>
      </p:pic>
      <p:pic>
        <p:nvPicPr>
          <p:cNvPr id="7" name="Picture 6">
            <a:extLst>
              <a:ext uri="{FF2B5EF4-FFF2-40B4-BE49-F238E27FC236}">
                <a16:creationId xmlns:a16="http://schemas.microsoft.com/office/drawing/2014/main" id="{08D610F3-523C-2356-442A-677818D288B5}"/>
              </a:ext>
            </a:extLst>
          </p:cNvPr>
          <p:cNvPicPr>
            <a:picLocks noChangeAspect="1"/>
          </p:cNvPicPr>
          <p:nvPr/>
        </p:nvPicPr>
        <p:blipFill>
          <a:blip r:embed="rId4"/>
          <a:stretch>
            <a:fillRect/>
          </a:stretch>
        </p:blipFill>
        <p:spPr>
          <a:xfrm>
            <a:off x="534907" y="3844348"/>
            <a:ext cx="2238375" cy="2181225"/>
          </a:xfrm>
          <a:prstGeom prst="rect">
            <a:avLst/>
          </a:prstGeom>
        </p:spPr>
      </p:pic>
      <p:pic>
        <p:nvPicPr>
          <p:cNvPr id="10" name="Picture 9">
            <a:extLst>
              <a:ext uri="{FF2B5EF4-FFF2-40B4-BE49-F238E27FC236}">
                <a16:creationId xmlns:a16="http://schemas.microsoft.com/office/drawing/2014/main" id="{5AB9ADE6-68A4-D9AD-4C1D-EB25EC7812F0}"/>
              </a:ext>
            </a:extLst>
          </p:cNvPr>
          <p:cNvPicPr>
            <a:picLocks noChangeAspect="1"/>
          </p:cNvPicPr>
          <p:nvPr/>
        </p:nvPicPr>
        <p:blipFill>
          <a:blip r:embed="rId5"/>
          <a:stretch>
            <a:fillRect/>
          </a:stretch>
        </p:blipFill>
        <p:spPr>
          <a:xfrm>
            <a:off x="3338452" y="1590675"/>
            <a:ext cx="1695450" cy="1962150"/>
          </a:xfrm>
          <a:prstGeom prst="rect">
            <a:avLst/>
          </a:prstGeom>
        </p:spPr>
      </p:pic>
      <p:pic>
        <p:nvPicPr>
          <p:cNvPr id="12" name="Picture 11">
            <a:extLst>
              <a:ext uri="{FF2B5EF4-FFF2-40B4-BE49-F238E27FC236}">
                <a16:creationId xmlns:a16="http://schemas.microsoft.com/office/drawing/2014/main" id="{7513264F-2B22-F173-3431-EDE6A0ED1D14}"/>
              </a:ext>
            </a:extLst>
          </p:cNvPr>
          <p:cNvPicPr>
            <a:picLocks noChangeAspect="1"/>
          </p:cNvPicPr>
          <p:nvPr/>
        </p:nvPicPr>
        <p:blipFill>
          <a:blip r:embed="rId6"/>
          <a:stretch>
            <a:fillRect/>
          </a:stretch>
        </p:blipFill>
        <p:spPr>
          <a:xfrm>
            <a:off x="5599072" y="1538287"/>
            <a:ext cx="2171700" cy="2066925"/>
          </a:xfrm>
          <a:prstGeom prst="rect">
            <a:avLst/>
          </a:prstGeom>
        </p:spPr>
      </p:pic>
      <p:pic>
        <p:nvPicPr>
          <p:cNvPr id="14" name="Picture 13">
            <a:extLst>
              <a:ext uri="{FF2B5EF4-FFF2-40B4-BE49-F238E27FC236}">
                <a16:creationId xmlns:a16="http://schemas.microsoft.com/office/drawing/2014/main" id="{82A6EE06-3BDF-3497-4C76-048665302C60}"/>
              </a:ext>
            </a:extLst>
          </p:cNvPr>
          <p:cNvPicPr>
            <a:picLocks noChangeAspect="1"/>
          </p:cNvPicPr>
          <p:nvPr/>
        </p:nvPicPr>
        <p:blipFill>
          <a:blip r:embed="rId7"/>
          <a:stretch>
            <a:fillRect/>
          </a:stretch>
        </p:blipFill>
        <p:spPr>
          <a:xfrm>
            <a:off x="3338452" y="3749097"/>
            <a:ext cx="1752600" cy="237172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a:t>
            </a:r>
            <a:r>
              <a:rPr lang="en-US" dirty="0" err="1">
                <a:solidFill>
                  <a:srgbClr val="0B49CB"/>
                </a:solidFill>
                <a:latin typeface="Abadi"/>
              </a:rPr>
              <a:t>lounch</a:t>
            </a:r>
            <a:r>
              <a:rPr lang="en-US" dirty="0">
                <a:solidFill>
                  <a:srgbClr val="0B49CB"/>
                </a:solidFill>
                <a:latin typeface="Abadi"/>
              </a:rPr>
              <a:t> site</a:t>
            </a:r>
          </a:p>
        </p:txBody>
      </p:sp>
      <p:pic>
        <p:nvPicPr>
          <p:cNvPr id="4" name="Picture 3">
            <a:extLst>
              <a:ext uri="{FF2B5EF4-FFF2-40B4-BE49-F238E27FC236}">
                <a16:creationId xmlns:a16="http://schemas.microsoft.com/office/drawing/2014/main" id="{B3BA13C4-34A1-0485-387B-7BC9FD5D60CC}"/>
              </a:ext>
            </a:extLst>
          </p:cNvPr>
          <p:cNvPicPr>
            <a:picLocks noChangeAspect="1"/>
          </p:cNvPicPr>
          <p:nvPr/>
        </p:nvPicPr>
        <p:blipFill>
          <a:blip r:embed="rId3"/>
          <a:stretch>
            <a:fillRect/>
          </a:stretch>
        </p:blipFill>
        <p:spPr>
          <a:xfrm>
            <a:off x="498556" y="1393002"/>
            <a:ext cx="4108168" cy="2378026"/>
          </a:xfrm>
          <a:prstGeom prst="rect">
            <a:avLst/>
          </a:prstGeom>
        </p:spPr>
      </p:pic>
      <p:sp>
        <p:nvSpPr>
          <p:cNvPr id="6" name="TextBox 5">
            <a:extLst>
              <a:ext uri="{FF2B5EF4-FFF2-40B4-BE49-F238E27FC236}">
                <a16:creationId xmlns:a16="http://schemas.microsoft.com/office/drawing/2014/main" id="{004FAF27-BDE8-896D-7E63-B28FB669E185}"/>
              </a:ext>
            </a:extLst>
          </p:cNvPr>
          <p:cNvSpPr txBox="1"/>
          <p:nvPr/>
        </p:nvSpPr>
        <p:spPr>
          <a:xfrm>
            <a:off x="1851949" y="3771028"/>
            <a:ext cx="1050288" cy="369332"/>
          </a:xfrm>
          <a:prstGeom prst="rect">
            <a:avLst/>
          </a:prstGeom>
          <a:noFill/>
        </p:spPr>
        <p:txBody>
          <a:bodyPr wrap="none" rtlCol="0">
            <a:spAutoFit/>
          </a:bodyPr>
          <a:lstStyle/>
          <a:p>
            <a:r>
              <a:rPr lang="en-US" dirty="0"/>
              <a:t>Near City</a:t>
            </a:r>
          </a:p>
        </p:txBody>
      </p:sp>
      <p:pic>
        <p:nvPicPr>
          <p:cNvPr id="9" name="Picture 8">
            <a:extLst>
              <a:ext uri="{FF2B5EF4-FFF2-40B4-BE49-F238E27FC236}">
                <a16:creationId xmlns:a16="http://schemas.microsoft.com/office/drawing/2014/main" id="{4003537E-9D40-CD2C-1807-1B277BF9096D}"/>
              </a:ext>
            </a:extLst>
          </p:cNvPr>
          <p:cNvPicPr>
            <a:picLocks noChangeAspect="1"/>
          </p:cNvPicPr>
          <p:nvPr/>
        </p:nvPicPr>
        <p:blipFill>
          <a:blip r:embed="rId4"/>
          <a:stretch>
            <a:fillRect/>
          </a:stretch>
        </p:blipFill>
        <p:spPr>
          <a:xfrm>
            <a:off x="4291776" y="4346379"/>
            <a:ext cx="3608448" cy="2237238"/>
          </a:xfrm>
          <a:prstGeom prst="rect">
            <a:avLst/>
          </a:prstGeom>
        </p:spPr>
      </p:pic>
      <p:sp>
        <p:nvSpPr>
          <p:cNvPr id="10" name="TextBox 9">
            <a:extLst>
              <a:ext uri="{FF2B5EF4-FFF2-40B4-BE49-F238E27FC236}">
                <a16:creationId xmlns:a16="http://schemas.microsoft.com/office/drawing/2014/main" id="{6264CC81-EFD7-B7B3-D195-75269CAC7EEE}"/>
              </a:ext>
            </a:extLst>
          </p:cNvPr>
          <p:cNvSpPr txBox="1"/>
          <p:nvPr/>
        </p:nvSpPr>
        <p:spPr>
          <a:xfrm>
            <a:off x="5337858" y="3923428"/>
            <a:ext cx="1357679" cy="369332"/>
          </a:xfrm>
          <a:prstGeom prst="rect">
            <a:avLst/>
          </a:prstGeom>
          <a:noFill/>
        </p:spPr>
        <p:txBody>
          <a:bodyPr wrap="none" rtlCol="0">
            <a:spAutoFit/>
          </a:bodyPr>
          <a:lstStyle/>
          <a:p>
            <a:r>
              <a:rPr lang="en-US" dirty="0"/>
              <a:t>Near railway</a:t>
            </a:r>
          </a:p>
        </p:txBody>
      </p:sp>
      <p:pic>
        <p:nvPicPr>
          <p:cNvPr id="12" name="Picture 11">
            <a:extLst>
              <a:ext uri="{FF2B5EF4-FFF2-40B4-BE49-F238E27FC236}">
                <a16:creationId xmlns:a16="http://schemas.microsoft.com/office/drawing/2014/main" id="{7175D6AE-4ACC-7950-9EA6-B26504C358D4}"/>
              </a:ext>
            </a:extLst>
          </p:cNvPr>
          <p:cNvPicPr>
            <a:picLocks noChangeAspect="1"/>
          </p:cNvPicPr>
          <p:nvPr/>
        </p:nvPicPr>
        <p:blipFill>
          <a:blip r:embed="rId5"/>
          <a:stretch>
            <a:fillRect/>
          </a:stretch>
        </p:blipFill>
        <p:spPr>
          <a:xfrm>
            <a:off x="8714772" y="1405426"/>
            <a:ext cx="2570839" cy="2328878"/>
          </a:xfrm>
          <a:prstGeom prst="rect">
            <a:avLst/>
          </a:prstGeom>
        </p:spPr>
      </p:pic>
      <p:sp>
        <p:nvSpPr>
          <p:cNvPr id="13" name="TextBox 12">
            <a:extLst>
              <a:ext uri="{FF2B5EF4-FFF2-40B4-BE49-F238E27FC236}">
                <a16:creationId xmlns:a16="http://schemas.microsoft.com/office/drawing/2014/main" id="{F955CC8B-84AC-02CE-8528-7232F1EC678A}"/>
              </a:ext>
            </a:extLst>
          </p:cNvPr>
          <p:cNvSpPr txBox="1"/>
          <p:nvPr/>
        </p:nvSpPr>
        <p:spPr>
          <a:xfrm>
            <a:off x="9321351" y="3867365"/>
            <a:ext cx="1469826" cy="369332"/>
          </a:xfrm>
          <a:prstGeom prst="rect">
            <a:avLst/>
          </a:prstGeom>
          <a:noFill/>
        </p:spPr>
        <p:txBody>
          <a:bodyPr wrap="none" rtlCol="0">
            <a:spAutoFit/>
          </a:bodyPr>
          <a:lstStyle/>
          <a:p>
            <a:r>
              <a:rPr lang="en-US" dirty="0"/>
              <a:t>Near highway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success </a:t>
            </a:r>
          </a:p>
        </p:txBody>
      </p:sp>
      <p:pic>
        <p:nvPicPr>
          <p:cNvPr id="4" name="Picture 3">
            <a:extLst>
              <a:ext uri="{FF2B5EF4-FFF2-40B4-BE49-F238E27FC236}">
                <a16:creationId xmlns:a16="http://schemas.microsoft.com/office/drawing/2014/main" id="{A6C81406-4FC6-0365-FD1C-9622D4BD87DD}"/>
              </a:ext>
            </a:extLst>
          </p:cNvPr>
          <p:cNvPicPr>
            <a:picLocks noChangeAspect="1"/>
          </p:cNvPicPr>
          <p:nvPr/>
        </p:nvPicPr>
        <p:blipFill>
          <a:blip r:embed="rId3"/>
          <a:stretch>
            <a:fillRect/>
          </a:stretch>
        </p:blipFill>
        <p:spPr>
          <a:xfrm>
            <a:off x="683871" y="1473417"/>
            <a:ext cx="5953125" cy="4752975"/>
          </a:xfrm>
          <a:prstGeom prst="rect">
            <a:avLst/>
          </a:prstGeom>
        </p:spPr>
      </p:pic>
      <p:pic>
        <p:nvPicPr>
          <p:cNvPr id="7" name="Picture 6">
            <a:extLst>
              <a:ext uri="{FF2B5EF4-FFF2-40B4-BE49-F238E27FC236}">
                <a16:creationId xmlns:a16="http://schemas.microsoft.com/office/drawing/2014/main" id="{9FFB31AD-1E0F-0A69-8C36-8B6955D1238B}"/>
              </a:ext>
            </a:extLst>
          </p:cNvPr>
          <p:cNvPicPr>
            <a:picLocks noChangeAspect="1"/>
          </p:cNvPicPr>
          <p:nvPr/>
        </p:nvPicPr>
        <p:blipFill>
          <a:blip r:embed="rId4"/>
          <a:stretch>
            <a:fillRect/>
          </a:stretch>
        </p:blipFill>
        <p:spPr>
          <a:xfrm>
            <a:off x="6714522" y="5061810"/>
            <a:ext cx="2000250" cy="11906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41067" y="1398659"/>
            <a:ext cx="11495662" cy="4626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dirty="0"/>
              <a:t>Space X offers its Falcon 9 rocket launches at a notable price point of 62 million dollars on its website. This is substantially lower compared to other providers whose charges are over 165 million dollars per launch. A significant portion of these cost savings stems from Space X's ability to recycle the rocket's initial stage. Understanding whether this first stage can be landed is crucial, as it plays a pivotal role in determining the overall expenses of the launch. Such insights are invaluable, especially for any rival firms that may want to submit a competitive bid for launching services. The main aim of this initiative is to develop a computational model capable of accurately forecasting the chances of the first stage landing successfully.</a:t>
            </a:r>
          </a:p>
          <a:p>
            <a:pPr marL="0" indent="0">
              <a:buNone/>
            </a:pPr>
            <a:r>
              <a:rPr lang="en-US" sz="1600" dirty="0"/>
              <a:t>The project seeks to unravel several queries:</a:t>
            </a:r>
          </a:p>
          <a:p>
            <a:pPr>
              <a:buFont typeface="Wingdings" panose="05000000000000000000" pitchFamily="2" charset="2"/>
              <a:buChar char="Ø"/>
            </a:pPr>
            <a:r>
              <a:rPr lang="en-US" sz="1600" dirty="0"/>
              <a:t>What are the key factors that influence the successful landing of the rocket?</a:t>
            </a:r>
          </a:p>
          <a:p>
            <a:pPr>
              <a:buFont typeface="Wingdings" panose="05000000000000000000" pitchFamily="2" charset="2"/>
              <a:buChar char="Ø"/>
            </a:pPr>
            <a:r>
              <a:rPr lang="en-US" sz="1600" dirty="0"/>
              <a:t>How do different elements interact and contribute to the likelihood of a successful landing?</a:t>
            </a:r>
          </a:p>
          <a:p>
            <a:pPr>
              <a:buFont typeface="Wingdings" panose="05000000000000000000" pitchFamily="2" charset="2"/>
              <a:buChar char="Ø"/>
            </a:pPr>
            <a:r>
              <a:rPr lang="en-US" sz="1600" dirty="0"/>
              <a:t>What specific conditions must be met to facilitate a consistent and reliable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3939CC3E-92E8-F9FD-CD72-5ACA0F0DA22D}"/>
              </a:ext>
            </a:extLst>
          </p:cNvPr>
          <p:cNvPicPr>
            <a:picLocks noChangeAspect="1"/>
          </p:cNvPicPr>
          <p:nvPr/>
        </p:nvPicPr>
        <p:blipFill>
          <a:blip r:embed="rId3"/>
          <a:stretch>
            <a:fillRect/>
          </a:stretch>
        </p:blipFill>
        <p:spPr>
          <a:xfrm>
            <a:off x="1865386" y="1480650"/>
            <a:ext cx="8324850" cy="48387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4" name="Picture 3">
            <a:extLst>
              <a:ext uri="{FF2B5EF4-FFF2-40B4-BE49-F238E27FC236}">
                <a16:creationId xmlns:a16="http://schemas.microsoft.com/office/drawing/2014/main" id="{09879C05-947D-7C09-3E7B-B7A9D86F4D18}"/>
              </a:ext>
            </a:extLst>
          </p:cNvPr>
          <p:cNvPicPr>
            <a:picLocks noChangeAspect="1"/>
          </p:cNvPicPr>
          <p:nvPr/>
        </p:nvPicPr>
        <p:blipFill>
          <a:blip r:embed="rId3"/>
          <a:stretch>
            <a:fillRect/>
          </a:stretch>
        </p:blipFill>
        <p:spPr>
          <a:xfrm>
            <a:off x="704850" y="1757543"/>
            <a:ext cx="11487150" cy="38290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5465CA0-66C4-EA00-F5AE-03E95CD5D041}"/>
              </a:ext>
            </a:extLst>
          </p:cNvPr>
          <p:cNvPicPr>
            <a:picLocks noChangeAspect="1"/>
          </p:cNvPicPr>
          <p:nvPr/>
        </p:nvPicPr>
        <p:blipFill>
          <a:blip r:embed="rId3"/>
          <a:stretch>
            <a:fillRect/>
          </a:stretch>
        </p:blipFill>
        <p:spPr>
          <a:xfrm>
            <a:off x="360805" y="1163804"/>
            <a:ext cx="7543740" cy="56941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42244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generated for the decision tree classifier illustrates its capability to differentiate between various classes. However, a notable issue is the occurrence of false positives, wherein unsuccessful landings are incorrectly identified as successful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4DB13D7C-5D39-0E73-69A3-719E38632A97}"/>
              </a:ext>
            </a:extLst>
          </p:cNvPr>
          <p:cNvPicPr>
            <a:picLocks noChangeAspect="1"/>
          </p:cNvPicPr>
          <p:nvPr/>
        </p:nvPicPr>
        <p:blipFill>
          <a:blip r:embed="rId3"/>
          <a:stretch>
            <a:fillRect/>
          </a:stretch>
        </p:blipFill>
        <p:spPr>
          <a:xfrm>
            <a:off x="6723620"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summary, it can be inferred that: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A higher frequency of flights at a given launch site correlates with an elevated success rate for launches from that site.</a:t>
            </a:r>
          </a:p>
          <a:p>
            <a:pPr>
              <a:lnSpc>
                <a:spcPct val="100000"/>
              </a:lnSpc>
              <a:spcBef>
                <a:spcPts val="1400"/>
              </a:spcBef>
            </a:pPr>
            <a:r>
              <a:rPr lang="en-US" sz="2200" dirty="0">
                <a:solidFill>
                  <a:schemeClr val="accent3">
                    <a:lumMod val="25000"/>
                  </a:schemeClr>
                </a:solidFill>
                <a:latin typeface="Abadi" panose="020B0604020104020204" pitchFamily="34" charset="0"/>
              </a:rPr>
              <a:t>    There has been a steady rise in launch success rates from 2013 through 2020.</a:t>
            </a:r>
          </a:p>
          <a:p>
            <a:pPr>
              <a:lnSpc>
                <a:spcPct val="100000"/>
              </a:lnSpc>
              <a:spcBef>
                <a:spcPts val="1400"/>
              </a:spcBef>
            </a:pPr>
            <a:r>
              <a:rPr lang="en-US" sz="2200" dirty="0">
                <a:solidFill>
                  <a:schemeClr val="accent3">
                    <a:lumMod val="25000"/>
                  </a:schemeClr>
                </a:solidFill>
                <a:latin typeface="Abadi" panose="020B0604020104020204" pitchFamily="34" charset="0"/>
              </a:rPr>
              <a:t>    Orbits designated as ES-L1, GEO, HEO, SSO, and VLEO demonstrate the highest rates of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    The launch site KSC LC-39A boasts the highest number of successful launches compared to other sites.</a:t>
            </a:r>
          </a:p>
          <a:p>
            <a:pPr>
              <a:lnSpc>
                <a:spcPct val="100000"/>
              </a:lnSpc>
              <a:spcBef>
                <a:spcPts val="1400"/>
              </a:spcBef>
            </a:pPr>
            <a:r>
              <a:rPr lang="en-US" sz="2200" dirty="0">
                <a:solidFill>
                  <a:schemeClr val="accent3">
                    <a:lumMod val="25000"/>
                  </a:schemeClr>
                </a:solidFill>
                <a:latin typeface="Abadi" panose="020B0604020104020204" pitchFamily="34" charset="0"/>
              </a:rPr>
              <a:t>    For the task at hand, the Decision Tree Classifier emerges as the most effective machine learning model.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4980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Create 3 </a:t>
            </a:r>
            <a:r>
              <a:rPr lang="en-US" sz="7600" dirty="0" err="1">
                <a:solidFill>
                  <a:schemeClr val="bg2">
                    <a:lumMod val="50000"/>
                  </a:schemeClr>
                </a:solidFill>
                <a:latin typeface="Abadi"/>
              </a:rPr>
              <a:t>funcionts</a:t>
            </a:r>
            <a:r>
              <a:rPr lang="en-US" sz="7600" dirty="0">
                <a:solidFill>
                  <a:schemeClr val="bg2">
                    <a:lumMod val="50000"/>
                  </a:schemeClr>
                </a:solidFill>
                <a:latin typeface="Abadi"/>
              </a:rPr>
              <a:t> to obtain From the link </a:t>
            </a:r>
            <a:r>
              <a:rPr lang="en-US" sz="7600" dirty="0">
                <a:solidFill>
                  <a:schemeClr val="bg2">
                    <a:lumMod val="50000"/>
                  </a:schemeClr>
                </a:solidFill>
                <a:latin typeface="Abadi"/>
                <a:hlinkClick r:id="rId4"/>
              </a:rPr>
              <a:t>https://api.spacexdata.com/v4/rockets</a:t>
            </a:r>
            <a:r>
              <a:rPr lang="en-US" sz="7600" dirty="0">
                <a:solidFill>
                  <a:schemeClr val="bg2">
                    <a:lumMod val="50000"/>
                  </a:schemeClr>
                </a:solidFill>
                <a:latin typeface="Abadi"/>
              </a:rPr>
              <a:t>  the data of Rocket, Launchpad, and payloads data, then from the same link and save in a data frame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Identify the null data in the data frame and work with them</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build different strategies to identify the correct model to predict the launch success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endParaRPr lang="en-US" sz="2200" dirty="0"/>
          </a:p>
          <a:p>
            <a:pPr marL="0" indent="0">
              <a:buNone/>
            </a:pPr>
            <a:r>
              <a:rPr lang="en-US" sz="2200" dirty="0"/>
              <a:t>We gathered the necessary information through a combination of techniques. Initially, we made GET requests to the SpaceX API to retrieve the data. Following this, we used the .</a:t>
            </a:r>
            <a:r>
              <a:rPr lang="en-US" sz="2200" dirty="0" err="1"/>
              <a:t>json</a:t>
            </a:r>
            <a:r>
              <a:rPr lang="en-US" sz="2200" dirty="0"/>
              <a:t>() method to decode the received JSON content and then utilized the .</a:t>
            </a:r>
            <a:r>
              <a:rPr lang="en-US" sz="2200" dirty="0" err="1"/>
              <a:t>json_normalize</a:t>
            </a:r>
            <a:r>
              <a:rPr lang="en-US" sz="2200" dirty="0"/>
              <a:t>() function to structure this data into a Pandas </a:t>
            </a:r>
            <a:r>
              <a:rPr lang="en-US" sz="2200" dirty="0" err="1"/>
              <a:t>DataFrame</a:t>
            </a:r>
            <a:r>
              <a:rPr lang="en-US" sz="2200" dirty="0"/>
              <a:t>. Subsequent steps involved cleaning the data, filling any gaps where data might be missing, and ensuring its completeness. Moreover, we harnessed the power of </a:t>
            </a:r>
            <a:r>
              <a:rPr lang="en-US" sz="2200" dirty="0" err="1"/>
              <a:t>BeautifulSoup</a:t>
            </a:r>
            <a:r>
              <a:rPr lang="en-US" sz="2200" dirty="0"/>
              <a:t> to scrape Falcon 9 launch data from Wikipedia. The aim here was to meticulously extract the launch data embedded within the HTML tables, process this data to parse it accurately, and ultimately convert it into a </a:t>
            </a:r>
            <a:r>
              <a:rPr lang="en-US" sz="2200" dirty="0" err="1"/>
              <a:t>DataFrame</a:t>
            </a:r>
            <a:r>
              <a:rPr lang="en-US" sz="2200" dirty="0"/>
              <a:t> format conducive to thorough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get request to collect data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https://github.com/pigeon0016/FinalDCMod10.git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DC3A2176-24E5-309A-87CC-4260C2048B3E}"/>
              </a:ext>
            </a:extLst>
          </p:cNvPr>
          <p:cNvPicPr>
            <a:picLocks noChangeAspect="1"/>
          </p:cNvPicPr>
          <p:nvPr/>
        </p:nvPicPr>
        <p:blipFill>
          <a:blip r:embed="rId3"/>
          <a:stretch>
            <a:fillRect/>
          </a:stretch>
        </p:blipFill>
        <p:spPr>
          <a:xfrm>
            <a:off x="5756163" y="2196326"/>
            <a:ext cx="5701809" cy="339879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a:t>
            </a:r>
            <a:r>
              <a:rPr lang="en-US" sz="2200" dirty="0" err="1">
                <a:solidFill>
                  <a:schemeClr val="accent3">
                    <a:lumMod val="25000"/>
                  </a:schemeClr>
                </a:solidFill>
                <a:latin typeface="Abadi"/>
              </a:rPr>
              <a:t>webscrapping</a:t>
            </a:r>
            <a:r>
              <a:rPr lang="en-US" sz="2200" dirty="0">
                <a:solidFill>
                  <a:schemeClr val="accent3">
                    <a:lumMod val="25000"/>
                  </a:schemeClr>
                </a:solidFill>
                <a:latin typeface="Abadi"/>
              </a:rPr>
              <a:t> to obtain data from falcon 9 with beautiful soap</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https://github.com/pigeon0016/FinalDCMod10.git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42D66460-DC8D-91DA-E6FE-8E63CF65534C}"/>
              </a:ext>
            </a:extLst>
          </p:cNvPr>
          <p:cNvPicPr>
            <a:picLocks noChangeAspect="1"/>
          </p:cNvPicPr>
          <p:nvPr/>
        </p:nvPicPr>
        <p:blipFill>
          <a:blip r:embed="rId3"/>
          <a:stretch>
            <a:fillRect/>
          </a:stretch>
        </p:blipFill>
        <p:spPr>
          <a:xfrm>
            <a:off x="5910262" y="1392499"/>
            <a:ext cx="5208669" cy="2663880"/>
          </a:xfrm>
          <a:prstGeom prst="rect">
            <a:avLst/>
          </a:prstGeom>
        </p:spPr>
      </p:pic>
      <p:pic>
        <p:nvPicPr>
          <p:cNvPr id="9" name="Picture 8">
            <a:extLst>
              <a:ext uri="{FF2B5EF4-FFF2-40B4-BE49-F238E27FC236}">
                <a16:creationId xmlns:a16="http://schemas.microsoft.com/office/drawing/2014/main" id="{9F38F260-B91D-9110-10E1-6D94EF9CB287}"/>
              </a:ext>
            </a:extLst>
          </p:cNvPr>
          <p:cNvPicPr>
            <a:picLocks noChangeAspect="1"/>
          </p:cNvPicPr>
          <p:nvPr/>
        </p:nvPicPr>
        <p:blipFill>
          <a:blip r:embed="rId4"/>
          <a:stretch>
            <a:fillRect/>
          </a:stretch>
        </p:blipFill>
        <p:spPr>
          <a:xfrm>
            <a:off x="5961417" y="4056379"/>
            <a:ext cx="5162551" cy="1804988"/>
          </a:xfrm>
          <a:prstGeom prst="rect">
            <a:avLst/>
          </a:prstGeom>
        </p:spPr>
      </p:pic>
      <p:pic>
        <p:nvPicPr>
          <p:cNvPr id="12" name="Picture 11">
            <a:extLst>
              <a:ext uri="{FF2B5EF4-FFF2-40B4-BE49-F238E27FC236}">
                <a16:creationId xmlns:a16="http://schemas.microsoft.com/office/drawing/2014/main" id="{FB0D4A9D-5BBD-10C8-E9BC-EE27AF25FC9A}"/>
              </a:ext>
            </a:extLst>
          </p:cNvPr>
          <p:cNvPicPr>
            <a:picLocks noChangeAspect="1"/>
          </p:cNvPicPr>
          <p:nvPr/>
        </p:nvPicPr>
        <p:blipFill>
          <a:blip r:embed="rId5"/>
          <a:stretch>
            <a:fillRect/>
          </a:stretch>
        </p:blipFill>
        <p:spPr>
          <a:xfrm>
            <a:off x="5897733" y="5861367"/>
            <a:ext cx="5634077" cy="127057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162</TotalTime>
  <Words>1950</Words>
  <Application>Microsoft Office PowerPoint</Application>
  <PresentationFormat>Widescreen</PresentationFormat>
  <Paragraphs>213</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Courier New</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BRAULIO HIRAM GUTIERREZ</cp:lastModifiedBy>
  <cp:revision>204</cp:revision>
  <dcterms:created xsi:type="dcterms:W3CDTF">2021-04-29T18:58:34Z</dcterms:created>
  <dcterms:modified xsi:type="dcterms:W3CDTF">2024-04-21T16:31:49Z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